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11"/>
  </p:notesMasterIdLst>
  <p:sldIdLst>
    <p:sldId id="257" r:id="rId4"/>
    <p:sldId id="269" r:id="rId5"/>
    <p:sldId id="270" r:id="rId6"/>
    <p:sldId id="271" r:id="rId7"/>
    <p:sldId id="272" r:id="rId8"/>
    <p:sldId id="273" r:id="rId9"/>
    <p:sldId id="265" r:id="rId10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C0"/>
    <a:srgbClr val="0071BF"/>
    <a:srgbClr val="CFDEF3"/>
    <a:srgbClr val="006DBE"/>
    <a:srgbClr val="0066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120" autoAdjust="0"/>
    <p:restoredTop sz="94660"/>
  </p:normalViewPr>
  <p:slideViewPr>
    <p:cSldViewPr snapToObjects="1" showGuides="1">
      <p:cViewPr varScale="1">
        <p:scale>
          <a:sx n="66" d="100"/>
          <a:sy n="66" d="100"/>
        </p:scale>
        <p:origin x="224" y="4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2018/9/24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1703512" y="2801860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3.6 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空值的处理</a:t>
            </a:r>
            <a:endParaRPr lang="zh-CN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2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64840" y="35018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37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47582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3.6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空值的处理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282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空值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" name="Text Box 1052"/>
          <p:cNvSpPr txBox="1">
            <a:spLocks noChangeArrowheads="1"/>
          </p:cNvSpPr>
          <p:nvPr/>
        </p:nvSpPr>
        <p:spPr bwMode="auto">
          <a:xfrm>
            <a:off x="1631504" y="1412776"/>
            <a:ext cx="914501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空值就是“不知道”或“不存在”或“无意义”的值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7" name="Text Box 1052"/>
          <p:cNvSpPr txBox="1">
            <a:spLocks noChangeArrowheads="1"/>
          </p:cNvSpPr>
          <p:nvPr/>
        </p:nvSpPr>
        <p:spPr bwMode="auto">
          <a:xfrm>
            <a:off x="1631504" y="3713411"/>
            <a:ext cx="9145016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空值是一个很特殊的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含有不确定性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对</a:t>
            </a:r>
            <a:r>
              <a:rPr lang="zh-CN" altLang="en-US" sz="2000" dirty="0">
                <a:latin typeface="Times New Roman" panose="02020603050405020304" pitchFamily="18" charset="0"/>
              </a:rPr>
              <a:t>关系运算带来的特殊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问题，需要</a:t>
            </a:r>
            <a:r>
              <a:rPr lang="zh-CN" altLang="en-US" sz="2000" dirty="0">
                <a:latin typeface="Times New Roman" panose="02020603050405020304" pitchFamily="18" charset="0"/>
              </a:rPr>
              <a:t>做特殊的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处理。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4" name="Voic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752" y="3429000"/>
            <a:ext cx="406400" cy="406400"/>
          </a:xfrm>
          <a:prstGeom prst="rect">
            <a:avLst/>
          </a:prstGeom>
        </p:spPr>
      </p:pic>
      <p:sp>
        <p:nvSpPr>
          <p:cNvPr id="18" name="Text Box 1052"/>
          <p:cNvSpPr txBox="1">
            <a:spLocks noChangeArrowheads="1"/>
          </p:cNvSpPr>
          <p:nvPr/>
        </p:nvSpPr>
        <p:spPr bwMode="auto">
          <a:xfrm>
            <a:off x="1631504" y="1870597"/>
            <a:ext cx="9145016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一般</a:t>
            </a:r>
            <a:r>
              <a:rPr lang="zh-CN" altLang="en-US" sz="2000" dirty="0">
                <a:latin typeface="Times New Roman" panose="02020603050405020304" pitchFamily="18" charset="0"/>
              </a:rPr>
              <a:t>有以下几种情况：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该属性应该有一个值，但目前不知道它的具体值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该属性不应该有值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由于某种原因不便于填写</a:t>
            </a:r>
          </a:p>
        </p:txBody>
      </p:sp>
    </p:spTree>
    <p:extLst>
      <p:ext uri="{BB962C8B-B14F-4D97-AF65-F5344CB8AC3E}">
        <p14:creationId xmlns:p14="http://schemas.microsoft.com/office/powerpoint/2010/main" val="4087623047"/>
      </p:ext>
    </p:extLst>
  </p:cSld>
  <p:clrMapOvr>
    <a:masterClrMapping/>
  </p:clrMapOvr>
  <p:transition spd="slow" advTm="48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60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10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64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  <p:bldP spid="23" grpId="0"/>
      <p:bldP spid="12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47582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3.6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空值的处理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282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空值的判断</a:t>
            </a:r>
          </a:p>
        </p:txBody>
      </p:sp>
      <p:sp>
        <p:nvSpPr>
          <p:cNvPr id="12" name="Text Box 1052"/>
          <p:cNvSpPr txBox="1">
            <a:spLocks noChangeArrowheads="1"/>
          </p:cNvSpPr>
          <p:nvPr/>
        </p:nvSpPr>
        <p:spPr bwMode="auto">
          <a:xfrm>
            <a:off x="1631504" y="1916832"/>
            <a:ext cx="914501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] 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从</a:t>
            </a:r>
            <a:r>
              <a:rPr lang="en-US" altLang="zh-CN" sz="2000" dirty="0">
                <a:latin typeface="Times New Roman" panose="02020603050405020304" pitchFamily="18" charset="0"/>
              </a:rPr>
              <a:t>Student</a:t>
            </a:r>
            <a:r>
              <a:rPr lang="zh-CN" altLang="en-US" sz="2000" dirty="0">
                <a:latin typeface="Times New Roman" panose="02020603050405020304" pitchFamily="18" charset="0"/>
              </a:rPr>
              <a:t>表中找出漏填了数据的学生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信息</a:t>
            </a:r>
            <a:r>
              <a:rPr lang="zh-CN" altLang="en-US" sz="2000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7" name="Text Box 1052"/>
          <p:cNvSpPr txBox="1">
            <a:spLocks noChangeArrowheads="1"/>
          </p:cNvSpPr>
          <p:nvPr/>
        </p:nvSpPr>
        <p:spPr bwMode="auto">
          <a:xfrm>
            <a:off x="2207568" y="2402393"/>
            <a:ext cx="9145016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SELECT  *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FROM </a:t>
            </a:r>
            <a:r>
              <a:rPr lang="en-US" altLang="zh-CN" sz="2000" dirty="0">
                <a:latin typeface="Times New Roman" panose="02020603050405020304" pitchFamily="18" charset="0"/>
              </a:rPr>
              <a:t>Student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WHERE 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err="1" smtClean="0">
                <a:latin typeface="Times New Roman" panose="02020603050405020304" pitchFamily="18" charset="0"/>
              </a:rPr>
              <a:t>Sname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IS NULL OR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Ssex</a:t>
            </a:r>
            <a:r>
              <a:rPr lang="en-US" altLang="zh-CN" sz="2000" dirty="0">
                <a:latin typeface="Times New Roman" panose="02020603050405020304" pitchFamily="18" charset="0"/>
              </a:rPr>
              <a:t> IS NULL OR Sage IS NULL OR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Sdept</a:t>
            </a:r>
            <a:r>
              <a:rPr lang="en-US" altLang="zh-CN" sz="2000" dirty="0">
                <a:latin typeface="Times New Roman" panose="02020603050405020304" pitchFamily="18" charset="0"/>
              </a:rPr>
              <a:t> IS NULL;</a:t>
            </a:r>
          </a:p>
        </p:txBody>
      </p:sp>
      <p:sp>
        <p:nvSpPr>
          <p:cNvPr id="11" name="Text Box 1052"/>
          <p:cNvSpPr txBox="1">
            <a:spLocks noChangeArrowheads="1"/>
          </p:cNvSpPr>
          <p:nvPr/>
        </p:nvSpPr>
        <p:spPr bwMode="auto">
          <a:xfrm>
            <a:off x="1635076" y="1442392"/>
            <a:ext cx="914501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判断一个属性的值是否为空值，用</a:t>
            </a:r>
            <a:r>
              <a:rPr lang="en-US" altLang="zh-CN" sz="2000" dirty="0">
                <a:latin typeface="Times New Roman" panose="02020603050405020304" pitchFamily="18" charset="0"/>
              </a:rPr>
              <a:t>IS NULL</a:t>
            </a:r>
            <a:r>
              <a:rPr lang="zh-CN" altLang="en-US" sz="2000" dirty="0">
                <a:latin typeface="Times New Roman" panose="02020603050405020304" pitchFamily="18" charset="0"/>
              </a:rPr>
              <a:t>或</a:t>
            </a:r>
            <a:r>
              <a:rPr lang="en-US" altLang="zh-CN" sz="2000" dirty="0">
                <a:latin typeface="Times New Roman" panose="02020603050405020304" pitchFamily="18" charset="0"/>
              </a:rPr>
              <a:t>IS NOT NULL</a:t>
            </a:r>
            <a:r>
              <a:rPr lang="zh-CN" altLang="en-US" sz="2000" dirty="0">
                <a:latin typeface="Times New Roman" panose="02020603050405020304" pitchFamily="18" charset="0"/>
              </a:rPr>
              <a:t>来表示。</a:t>
            </a:r>
          </a:p>
        </p:txBody>
      </p:sp>
      <p:pic>
        <p:nvPicPr>
          <p:cNvPr id="6" name="Voic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36848" y="35565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3" grpId="0"/>
      <p:bldP spid="12" grpId="0"/>
      <p:bldP spid="1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47582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3.6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空值的处理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282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空值的约束条件</a:t>
            </a:r>
          </a:p>
        </p:txBody>
      </p:sp>
      <p:sp>
        <p:nvSpPr>
          <p:cNvPr id="11" name="Text Box 1052"/>
          <p:cNvSpPr txBox="1">
            <a:spLocks noChangeArrowheads="1"/>
          </p:cNvSpPr>
          <p:nvPr/>
        </p:nvSpPr>
        <p:spPr bwMode="auto">
          <a:xfrm>
            <a:off x="1635076" y="1442392"/>
            <a:ext cx="9145016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属性定义（或者域定义）中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有</a:t>
            </a:r>
            <a:r>
              <a:rPr lang="en-US" altLang="zh-CN" sz="2000" dirty="0">
                <a:latin typeface="Times New Roman" panose="02020603050405020304" pitchFamily="18" charset="0"/>
              </a:rPr>
              <a:t>NOT NULL</a:t>
            </a:r>
            <a:r>
              <a:rPr lang="zh-CN" altLang="en-US" sz="2000" dirty="0">
                <a:latin typeface="Times New Roman" panose="02020603050405020304" pitchFamily="18" charset="0"/>
              </a:rPr>
              <a:t>约束条件的不能取空值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加了</a:t>
            </a:r>
            <a:r>
              <a:rPr lang="en-US" altLang="zh-CN" sz="2000" dirty="0">
                <a:latin typeface="Times New Roman" panose="02020603050405020304" pitchFamily="18" charset="0"/>
              </a:rPr>
              <a:t>UNIQUE</a:t>
            </a:r>
            <a:r>
              <a:rPr lang="zh-CN" altLang="en-US" sz="2000" dirty="0">
                <a:latin typeface="Times New Roman" panose="02020603050405020304" pitchFamily="18" charset="0"/>
              </a:rPr>
              <a:t>限制的属性不能取空值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码属性不能取空值</a:t>
            </a:r>
          </a:p>
        </p:txBody>
      </p:sp>
      <p:pic>
        <p:nvPicPr>
          <p:cNvPr id="4" name="Voic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4800" y="31543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000"/>
    </mc:Choice>
    <mc:Fallback xmlns="">
      <p:transition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47582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3.6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空值的处理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92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空值的算术运算、比较运算和逻辑运算</a:t>
            </a:r>
          </a:p>
        </p:txBody>
      </p:sp>
      <p:sp>
        <p:nvSpPr>
          <p:cNvPr id="11" name="Text Box 1052"/>
          <p:cNvSpPr txBox="1">
            <a:spLocks noChangeArrowheads="1"/>
          </p:cNvSpPr>
          <p:nvPr/>
        </p:nvSpPr>
        <p:spPr bwMode="auto">
          <a:xfrm>
            <a:off x="1635076" y="1442392"/>
            <a:ext cx="9145016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空值与另一个值（包括另一个空值）的算术运算的结果为空值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空值与另一个值（包括另一个空值）的比较运算的结果为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UNKNOWN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有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UNKNOWN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后，传统二值（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TRUE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FALSE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）逻辑就扩展成了三值逻辑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059883"/>
              </p:ext>
            </p:extLst>
          </p:nvPr>
        </p:nvGraphicFramePr>
        <p:xfrm>
          <a:off x="3287972" y="2996952"/>
          <a:ext cx="5000984" cy="3399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4560">
                  <a:extLst>
                    <a:ext uri="{9D8B030D-6E8A-4147-A177-3AD203B41FA5}">
                      <a16:colId xmlns:a16="http://schemas.microsoft.com/office/drawing/2014/main" val="1429577526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405671327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48549433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098669251"/>
                    </a:ext>
                  </a:extLst>
                </a:gridCol>
              </a:tblGrid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x       y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x   AND   y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x    OR     y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NOT    x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875037"/>
                  </a:ext>
                </a:extLst>
              </a:tr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T      </a:t>
                      </a: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04636"/>
                  </a:ext>
                </a:extLst>
              </a:tr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T      U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U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T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981285"/>
                  </a:ext>
                </a:extLst>
              </a:tr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T 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F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508875"/>
                  </a:ext>
                </a:extLst>
              </a:tr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U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U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U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158689"/>
                  </a:ext>
                </a:extLst>
              </a:tr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U     </a:t>
                      </a: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U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U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U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U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958250"/>
                  </a:ext>
                </a:extLst>
              </a:tr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U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U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U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569417"/>
                  </a:ext>
                </a:extLst>
              </a:tr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F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58230"/>
                  </a:ext>
                </a:extLst>
              </a:tr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F     U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U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453246"/>
                  </a:ext>
                </a:extLst>
              </a:tr>
              <a:tr h="339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F     </a:t>
                      </a:r>
                      <a:r>
                        <a:rPr kumimoji="0" lang="en-US" sz="16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    F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 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</a:endParaRPr>
                    </a:p>
                  </a:txBody>
                  <a:tcPr marL="91438" marR="91438" marT="45726" marB="45726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153099"/>
                  </a:ext>
                </a:extLst>
              </a:tr>
            </a:tbl>
          </a:graphicData>
        </a:graphic>
      </p:graphicFrame>
      <p:pic>
        <p:nvPicPr>
          <p:cNvPr id="6" name="Voic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64840" y="31543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6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0"/>
    </mc:Choice>
    <mc:Fallback xmlns="">
      <p:transition advTm="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1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9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3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47582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3.6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空值的处理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92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空值的算术运算、比较运算和逻辑运算</a:t>
            </a:r>
          </a:p>
        </p:txBody>
      </p:sp>
      <p:sp>
        <p:nvSpPr>
          <p:cNvPr id="11" name="Text Box 1052"/>
          <p:cNvSpPr txBox="1">
            <a:spLocks noChangeArrowheads="1"/>
          </p:cNvSpPr>
          <p:nvPr/>
        </p:nvSpPr>
        <p:spPr bwMode="auto">
          <a:xfrm>
            <a:off x="1635076" y="1442392"/>
            <a:ext cx="914501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]  </a:t>
            </a:r>
            <a:r>
              <a:rPr lang="zh-CN" altLang="en-US" sz="2000" dirty="0">
                <a:latin typeface="Times New Roman" panose="02020603050405020304" pitchFamily="18" charset="0"/>
              </a:rPr>
              <a:t>找出选修</a:t>
            </a:r>
            <a:r>
              <a:rPr lang="en-US" altLang="zh-CN" sz="2000" dirty="0">
                <a:latin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</a:rPr>
              <a:t>号课程的不及格的学生。</a:t>
            </a:r>
          </a:p>
        </p:txBody>
      </p:sp>
      <p:sp>
        <p:nvSpPr>
          <p:cNvPr id="8" name="Text Box 1052"/>
          <p:cNvSpPr txBox="1">
            <a:spLocks noChangeArrowheads="1"/>
          </p:cNvSpPr>
          <p:nvPr/>
        </p:nvSpPr>
        <p:spPr bwMode="auto">
          <a:xfrm>
            <a:off x="2279576" y="1914509"/>
            <a:ext cx="9145016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SELECT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Sno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FROM </a:t>
            </a:r>
            <a:r>
              <a:rPr lang="en-US" altLang="zh-CN" sz="2000" dirty="0">
                <a:latin typeface="Times New Roman" panose="02020603050405020304" pitchFamily="18" charset="0"/>
              </a:rPr>
              <a:t>SC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</a:rPr>
              <a:t>WHERE </a:t>
            </a:r>
            <a:r>
              <a:rPr lang="en-US" altLang="zh-CN" sz="2000" dirty="0">
                <a:latin typeface="Times New Roman" panose="02020603050405020304" pitchFamily="18" charset="0"/>
              </a:rPr>
              <a:t>Grade &lt; 60 AND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Cno</a:t>
            </a:r>
            <a:r>
              <a:rPr lang="en-US" altLang="zh-CN" sz="2000" dirty="0">
                <a:latin typeface="Times New Roman" panose="02020603050405020304" pitchFamily="18" charset="0"/>
              </a:rPr>
              <a:t>='1';</a:t>
            </a:r>
          </a:p>
        </p:txBody>
      </p:sp>
      <p:pic>
        <p:nvPicPr>
          <p:cNvPr id="4" name="Voic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64840" y="3154363"/>
            <a:ext cx="406400" cy="406400"/>
          </a:xfrm>
          <a:prstGeom prst="rect">
            <a:avLst/>
          </a:prstGeom>
        </p:spPr>
      </p:pic>
      <p:sp>
        <p:nvSpPr>
          <p:cNvPr id="13" name="Text Box 1052"/>
          <p:cNvSpPr txBox="1">
            <a:spLocks noChangeArrowheads="1"/>
          </p:cNvSpPr>
          <p:nvPr/>
        </p:nvSpPr>
        <p:spPr bwMode="auto">
          <a:xfrm>
            <a:off x="2279576" y="3357563"/>
            <a:ext cx="914501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查询结果不包括缺考的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学生。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49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iterate type="lt">
                                    <p:tmPct val="178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/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3193</TotalTime>
  <Pages>0</Pages>
  <Words>400</Words>
  <Characters>0</Characters>
  <Application>Microsoft Office PowerPoint</Application>
  <DocSecurity>0</DocSecurity>
  <PresentationFormat>宽屏</PresentationFormat>
  <Lines>0</Lines>
  <Paragraphs>82</Paragraphs>
  <Slides>7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431</cp:revision>
  <dcterms:created xsi:type="dcterms:W3CDTF">2014-10-22T07:43:12Z</dcterms:created>
  <dcterms:modified xsi:type="dcterms:W3CDTF">2018-09-24T06:47:03Z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